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1022" y="-4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46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6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151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53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80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63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750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0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516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240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933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0DB7-6E48-4466-B7A9-24611520A472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7CD6-334A-41AE-9AE2-B93EEDD81D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406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1304927"/>
            <a:ext cx="7035801" cy="434657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How trade agreements affect trade barriers </a:t>
            </a:r>
            <a:br>
              <a:rPr lang="en-US" sz="2800" dirty="0" smtClean="0"/>
            </a:br>
            <a:r>
              <a:rPr lang="en-US" sz="2800" dirty="0" smtClean="0"/>
              <a:t>in the Petri-Plummer-</a:t>
            </a:r>
            <a:r>
              <a:rPr lang="en-US" sz="2800" dirty="0" err="1" smtClean="0"/>
              <a:t>Zhai</a:t>
            </a:r>
            <a:r>
              <a:rPr lang="en-US" sz="2800" dirty="0" smtClean="0"/>
              <a:t> model: </a:t>
            </a:r>
            <a:br>
              <a:rPr lang="en-US" sz="2800" dirty="0" smtClean="0"/>
            </a:br>
            <a:r>
              <a:rPr lang="en-US" sz="2800" dirty="0" smtClean="0"/>
              <a:t>Flow charts for tariffs, NTBs, and FDI barriers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November 2015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407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100" y="942975"/>
            <a:ext cx="6510338" cy="3881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Note: the following charts show how the barriers for a single agreement are calculated. The barriers that apply to </a:t>
            </a:r>
            <a:r>
              <a:rPr lang="en-US" sz="1800" dirty="0" smtClean="0"/>
              <a:t>a trade </a:t>
            </a:r>
            <a:r>
              <a:rPr lang="en-US" sz="1800" dirty="0" smtClean="0"/>
              <a:t>flow (say, exports from Viet Nam to Japan) are </a:t>
            </a:r>
            <a:r>
              <a:rPr lang="en-US" sz="1800" dirty="0" smtClean="0"/>
              <a:t>selected as the </a:t>
            </a:r>
            <a:r>
              <a:rPr lang="en-US" sz="1800" dirty="0" smtClean="0"/>
              <a:t>lowest among the barriers calculated </a:t>
            </a:r>
            <a:r>
              <a:rPr lang="en-US" sz="1800" dirty="0" smtClean="0"/>
              <a:t>under the </a:t>
            </a:r>
            <a:r>
              <a:rPr lang="en-US" sz="1800" dirty="0" smtClean="0"/>
              <a:t>several trade agreements that </a:t>
            </a:r>
            <a:r>
              <a:rPr lang="en-US" sz="1800" dirty="0" smtClean="0"/>
              <a:t>cover the </a:t>
            </a:r>
            <a:r>
              <a:rPr lang="en-US" sz="1800" dirty="0" smtClean="0"/>
              <a:t>trade flow.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0067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rocess"/>
          <p:cNvSpPr/>
          <p:nvPr/>
        </p:nvSpPr>
        <p:spPr>
          <a:xfrm>
            <a:off x="4267577" y="882596"/>
            <a:ext cx="971962" cy="254441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Measured  tariff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3" name="Process"/>
          <p:cNvSpPr/>
          <p:nvPr/>
        </p:nvSpPr>
        <p:spPr>
          <a:xfrm>
            <a:off x="4257183" y="2456307"/>
            <a:ext cx="1005659" cy="263009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Utilized tariff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4" name="Process"/>
          <p:cNvSpPr/>
          <p:nvPr/>
        </p:nvSpPr>
        <p:spPr>
          <a:xfrm>
            <a:off x="4254740" y="3814319"/>
            <a:ext cx="1006413" cy="322715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Reduction of</a:t>
            </a:r>
            <a:br>
              <a:rPr lang="en-US" sz="1000" dirty="0" smtClean="0">
                <a:solidFill>
                  <a:srgbClr val="000000"/>
                </a:solidFill>
              </a:rPr>
            </a:br>
            <a:r>
              <a:rPr lang="en-US" sz="1000" dirty="0" smtClean="0">
                <a:solidFill>
                  <a:srgbClr val="000000"/>
                </a:solidFill>
              </a:rPr>
              <a:t>utilized tariff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5" name="Process"/>
          <p:cNvSpPr/>
          <p:nvPr/>
        </p:nvSpPr>
        <p:spPr>
          <a:xfrm>
            <a:off x="2805490" y="4735843"/>
            <a:ext cx="884134" cy="29763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ROO cost  increase rate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90" name="Process"/>
          <p:cNvSpPr/>
          <p:nvPr/>
        </p:nvSpPr>
        <p:spPr>
          <a:xfrm>
            <a:off x="5049317" y="5587853"/>
            <a:ext cx="884134" cy="308949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New tariff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91" name="Process"/>
          <p:cNvSpPr/>
          <p:nvPr/>
        </p:nvSpPr>
        <p:spPr>
          <a:xfrm>
            <a:off x="3631182" y="5592080"/>
            <a:ext cx="884134" cy="316816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Iceberg cost increase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55503" y="1717474"/>
            <a:ext cx="1003086" cy="28626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0.25~0.85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7" name="Process"/>
          <p:cNvSpPr/>
          <p:nvPr/>
        </p:nvSpPr>
        <p:spPr>
          <a:xfrm>
            <a:off x="2807932" y="3101784"/>
            <a:ext cx="884134" cy="313447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Agreement size (GDP)</a:t>
            </a:r>
          </a:p>
        </p:txBody>
      </p:sp>
      <p:sp>
        <p:nvSpPr>
          <p:cNvPr id="98" name="Oval 97"/>
          <p:cNvSpPr/>
          <p:nvPr/>
        </p:nvSpPr>
        <p:spPr>
          <a:xfrm>
            <a:off x="3999713" y="4727618"/>
            <a:ext cx="837984" cy="28626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0.1~0.4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4343242" y="3107038"/>
            <a:ext cx="836428" cy="28626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0.0~1.0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01" idx="4"/>
            <a:endCxn id="84" idx="1"/>
          </p:cNvCxnSpPr>
          <p:nvPr/>
        </p:nvCxnSpPr>
        <p:spPr>
          <a:xfrm flipH="1">
            <a:off x="4757947" y="3393300"/>
            <a:ext cx="3509" cy="4210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5" idx="2"/>
            <a:endCxn id="98" idx="2"/>
          </p:cNvCxnSpPr>
          <p:nvPr/>
        </p:nvCxnSpPr>
        <p:spPr>
          <a:xfrm flipV="1">
            <a:off x="3689624" y="4870749"/>
            <a:ext cx="310089" cy="139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3" name="Straight Arrow Connector 692"/>
          <p:cNvCxnSpPr>
            <a:stCxn id="83" idx="0"/>
            <a:endCxn id="101" idx="0"/>
          </p:cNvCxnSpPr>
          <p:nvPr/>
        </p:nvCxnSpPr>
        <p:spPr>
          <a:xfrm>
            <a:off x="4760013" y="2719316"/>
            <a:ext cx="1443" cy="3877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Arrow Connector 694"/>
          <p:cNvCxnSpPr>
            <a:stCxn id="81" idx="0"/>
            <a:endCxn id="12" idx="0"/>
          </p:cNvCxnSpPr>
          <p:nvPr/>
        </p:nvCxnSpPr>
        <p:spPr>
          <a:xfrm>
            <a:off x="4753558" y="1137037"/>
            <a:ext cx="3488" cy="580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Arrow Connector 696"/>
          <p:cNvCxnSpPr>
            <a:stCxn id="12" idx="4"/>
            <a:endCxn id="83" idx="1"/>
          </p:cNvCxnSpPr>
          <p:nvPr/>
        </p:nvCxnSpPr>
        <p:spPr>
          <a:xfrm>
            <a:off x="4757046" y="2003736"/>
            <a:ext cx="2967" cy="4525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>
            <a:stCxn id="98" idx="4"/>
            <a:endCxn id="91" idx="1"/>
          </p:cNvCxnSpPr>
          <p:nvPr/>
        </p:nvCxnSpPr>
        <p:spPr>
          <a:xfrm flipH="1">
            <a:off x="4073249" y="5013880"/>
            <a:ext cx="345456" cy="57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>
            <a:stCxn id="84" idx="0"/>
            <a:endCxn id="90" idx="1"/>
          </p:cNvCxnSpPr>
          <p:nvPr/>
        </p:nvCxnSpPr>
        <p:spPr>
          <a:xfrm>
            <a:off x="4757947" y="4137034"/>
            <a:ext cx="733437" cy="14508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Process"/>
          <p:cNvSpPr/>
          <p:nvPr/>
        </p:nvSpPr>
        <p:spPr>
          <a:xfrm>
            <a:off x="6849278" y="5059379"/>
            <a:ext cx="884134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Input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3" name="Process"/>
          <p:cNvSpPr/>
          <p:nvPr/>
        </p:nvSpPr>
        <p:spPr>
          <a:xfrm>
            <a:off x="6849278" y="5584325"/>
            <a:ext cx="884134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Calculated value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4" name="Process"/>
          <p:cNvSpPr/>
          <p:nvPr/>
        </p:nvSpPr>
        <p:spPr>
          <a:xfrm>
            <a:off x="6850609" y="4710866"/>
            <a:ext cx="884134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noFill/>
          <a:ln w="7600" cap="flat">
            <a:noFill/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KEY: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91" name="Process"/>
          <p:cNvSpPr/>
          <p:nvPr/>
        </p:nvSpPr>
        <p:spPr>
          <a:xfrm>
            <a:off x="1065471" y="804412"/>
            <a:ext cx="1986405" cy="408166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noFill/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36000" tIns="18000" rIns="36000" bIns="18000"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Tariff Barriers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55" name="Process"/>
          <p:cNvSpPr/>
          <p:nvPr/>
        </p:nvSpPr>
        <p:spPr>
          <a:xfrm>
            <a:off x="2805490" y="1709523"/>
            <a:ext cx="884134" cy="313447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Preference utilization rate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56" name="Process"/>
          <p:cNvSpPr/>
          <p:nvPr/>
        </p:nvSpPr>
        <p:spPr>
          <a:xfrm>
            <a:off x="5918995" y="3093445"/>
            <a:ext cx="1074472" cy="313447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Agreement-specific tariff reduction</a:t>
            </a:r>
            <a:endParaRPr sz="1000" dirty="0">
              <a:solidFill>
                <a:srgbClr val="000000"/>
              </a:solidFill>
            </a:endParaRPr>
          </a:p>
        </p:txBody>
      </p:sp>
      <p:cxnSp>
        <p:nvCxnSpPr>
          <p:cNvPr id="685" name="Straight Arrow Connector 684"/>
          <p:cNvCxnSpPr>
            <a:stCxn id="84" idx="0"/>
            <a:endCxn id="98" idx="0"/>
          </p:cNvCxnSpPr>
          <p:nvPr/>
        </p:nvCxnSpPr>
        <p:spPr>
          <a:xfrm flipH="1">
            <a:off x="4418705" y="4137034"/>
            <a:ext cx="339242" cy="5905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Arrow Connector 695"/>
          <p:cNvCxnSpPr>
            <a:stCxn id="97" idx="1"/>
            <a:endCxn id="55" idx="0"/>
          </p:cNvCxnSpPr>
          <p:nvPr/>
        </p:nvCxnSpPr>
        <p:spPr>
          <a:xfrm flipH="1" flipV="1">
            <a:off x="3247557" y="2022970"/>
            <a:ext cx="2442" cy="10788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9" name="Straight Arrow Connector 698"/>
          <p:cNvCxnSpPr/>
          <p:nvPr/>
        </p:nvCxnSpPr>
        <p:spPr>
          <a:xfrm flipH="1">
            <a:off x="3247557" y="3407280"/>
            <a:ext cx="10393" cy="13444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Arrow Connector 701"/>
          <p:cNvCxnSpPr>
            <a:stCxn id="55" idx="2"/>
            <a:endCxn id="12" idx="2"/>
          </p:cNvCxnSpPr>
          <p:nvPr/>
        </p:nvCxnSpPr>
        <p:spPr>
          <a:xfrm flipV="1">
            <a:off x="3689624" y="1860605"/>
            <a:ext cx="565879" cy="56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>
            <a:stCxn id="56" idx="3"/>
            <a:endCxn id="101" idx="6"/>
          </p:cNvCxnSpPr>
          <p:nvPr/>
        </p:nvCxnSpPr>
        <p:spPr>
          <a:xfrm flipH="1">
            <a:off x="5179670" y="3250169"/>
            <a:ext cx="7393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Process"/>
          <p:cNvSpPr/>
          <p:nvPr/>
        </p:nvSpPr>
        <p:spPr>
          <a:xfrm>
            <a:off x="1662988" y="1714177"/>
            <a:ext cx="884134" cy="313447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Agreement per</a:t>
            </a:r>
          </a:p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capita income</a:t>
            </a:r>
          </a:p>
        </p:txBody>
      </p:sp>
      <p:cxnSp>
        <p:nvCxnSpPr>
          <p:cNvPr id="272" name="Straight Arrow Connector 271"/>
          <p:cNvCxnSpPr>
            <a:stCxn id="108" idx="2"/>
            <a:endCxn id="55" idx="3"/>
          </p:cNvCxnSpPr>
          <p:nvPr/>
        </p:nvCxnSpPr>
        <p:spPr>
          <a:xfrm flipV="1">
            <a:off x="2547122" y="1866247"/>
            <a:ext cx="258368" cy="46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1" idx="0"/>
            <a:endCxn id="55" idx="1"/>
          </p:cNvCxnSpPr>
          <p:nvPr/>
        </p:nvCxnSpPr>
        <p:spPr>
          <a:xfrm flipH="1">
            <a:off x="3247557" y="1137037"/>
            <a:ext cx="1506001" cy="5724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49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rocess"/>
          <p:cNvSpPr/>
          <p:nvPr/>
        </p:nvSpPr>
        <p:spPr>
          <a:xfrm>
            <a:off x="4029128" y="804413"/>
            <a:ext cx="1005730" cy="287738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Measured  NTMs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3" name="Process"/>
          <p:cNvSpPr/>
          <p:nvPr/>
        </p:nvSpPr>
        <p:spPr>
          <a:xfrm>
            <a:off x="3311014" y="1569051"/>
            <a:ext cx="959182" cy="355166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rgbClr val="000000"/>
                </a:solidFill>
              </a:rPr>
              <a:t>Estimated  NTBs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4" name="Process"/>
          <p:cNvSpPr/>
          <p:nvPr/>
        </p:nvSpPr>
        <p:spPr>
          <a:xfrm>
            <a:off x="2605972" y="2527171"/>
            <a:ext cx="884134" cy="322715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Actionable barriers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5" name="Process"/>
          <p:cNvSpPr/>
          <p:nvPr/>
        </p:nvSpPr>
        <p:spPr>
          <a:xfrm>
            <a:off x="2605972" y="4194854"/>
            <a:ext cx="884134" cy="29763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Cost 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6" name="Process"/>
          <p:cNvSpPr/>
          <p:nvPr/>
        </p:nvSpPr>
        <p:spPr>
          <a:xfrm>
            <a:off x="4469085" y="4178080"/>
            <a:ext cx="884134" cy="298506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</a:rPr>
              <a:t>R</a:t>
            </a:r>
            <a:r>
              <a:rPr lang="en-US" sz="1000" dirty="0" smtClean="0">
                <a:solidFill>
                  <a:srgbClr val="000000"/>
                </a:solidFill>
              </a:rPr>
              <a:t>ent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7" name="Process"/>
          <p:cNvSpPr/>
          <p:nvPr/>
        </p:nvSpPr>
        <p:spPr>
          <a:xfrm>
            <a:off x="5063799" y="5048946"/>
            <a:ext cx="1015219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Exporting country rent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8" name="Process"/>
          <p:cNvSpPr/>
          <p:nvPr/>
        </p:nvSpPr>
        <p:spPr>
          <a:xfrm>
            <a:off x="3774464" y="5048882"/>
            <a:ext cx="1036157" cy="310227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Importing country rent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90" name="Process"/>
          <p:cNvSpPr/>
          <p:nvPr/>
        </p:nvSpPr>
        <p:spPr>
          <a:xfrm>
            <a:off x="5063799" y="5576178"/>
            <a:ext cx="997241" cy="308949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Tariff-like effect +</a:t>
            </a:r>
          </a:p>
          <a:p>
            <a:pPr algn="ctr"/>
            <a:r>
              <a:rPr lang="en-US" sz="1000" dirty="0">
                <a:solidFill>
                  <a:srgbClr val="000000"/>
                </a:solidFill>
              </a:rPr>
              <a:t>t</a:t>
            </a:r>
            <a:r>
              <a:rPr lang="en-US" sz="1000" dirty="0" smtClean="0">
                <a:solidFill>
                  <a:srgbClr val="000000"/>
                </a:solidFill>
              </a:rPr>
              <a:t>ransfer abroad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91" name="Process"/>
          <p:cNvSpPr/>
          <p:nvPr/>
        </p:nvSpPr>
        <p:spPr>
          <a:xfrm>
            <a:off x="3782251" y="5576178"/>
            <a:ext cx="1028370" cy="316816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Tariff-like effect +</a:t>
            </a:r>
          </a:p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domestic transfer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92" name="Process"/>
          <p:cNvSpPr/>
          <p:nvPr/>
        </p:nvSpPr>
        <p:spPr>
          <a:xfrm>
            <a:off x="2609809" y="5592080"/>
            <a:ext cx="884134" cy="293047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Iceberg cost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38653" y="1223272"/>
            <a:ext cx="986231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0.75/0.25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5" name="Process"/>
          <p:cNvSpPr/>
          <p:nvPr/>
        </p:nvSpPr>
        <p:spPr>
          <a:xfrm>
            <a:off x="2600044" y="3397071"/>
            <a:ext cx="884134" cy="310711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Barrier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2542895" y="2967166"/>
            <a:ext cx="962364" cy="28626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0.0 ~1.0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7" name="Process"/>
          <p:cNvSpPr/>
          <p:nvPr/>
        </p:nvSpPr>
        <p:spPr>
          <a:xfrm>
            <a:off x="1201214" y="2959215"/>
            <a:ext cx="884134" cy="313447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Agreement provision </a:t>
            </a:r>
            <a:r>
              <a:rPr lang="en-US" sz="1000" dirty="0">
                <a:solidFill>
                  <a:srgbClr val="000000"/>
                </a:solidFill>
              </a:rPr>
              <a:t>s</a:t>
            </a:r>
            <a:r>
              <a:rPr lang="en-US" sz="1000" dirty="0" smtClean="0">
                <a:solidFill>
                  <a:srgbClr val="000000"/>
                </a:solidFill>
              </a:rPr>
              <a:t>core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3484177" y="3861209"/>
            <a:ext cx="988421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0.50/0.50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4439709" y="4608260"/>
            <a:ext cx="970369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0.50/0.50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0" name="Process"/>
          <p:cNvSpPr/>
          <p:nvPr/>
        </p:nvSpPr>
        <p:spPr>
          <a:xfrm>
            <a:off x="4810622" y="1590674"/>
            <a:ext cx="985880" cy="33354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rgbClr val="000000"/>
                </a:solidFill>
              </a:rPr>
              <a:t>Legitimate NTMs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3051877" y="2013072"/>
            <a:ext cx="1429382" cy="46647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g</a:t>
            </a:r>
            <a:r>
              <a:rPr lang="en-US" sz="900" dirty="0" smtClean="0">
                <a:solidFill>
                  <a:schemeClr val="tx1"/>
                </a:solidFill>
              </a:rPr>
              <a:t>oods: 0.75/0.25 services: .50/.50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2" name="Process"/>
          <p:cNvSpPr/>
          <p:nvPr/>
        </p:nvSpPr>
        <p:spPr>
          <a:xfrm>
            <a:off x="4030532" y="2547553"/>
            <a:ext cx="884134" cy="321384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Unchangeable barriers</a:t>
            </a:r>
            <a:endParaRPr sz="1000" dirty="0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>
            <a:stCxn id="97" idx="2"/>
            <a:endCxn id="96" idx="2"/>
          </p:cNvCxnSpPr>
          <p:nvPr/>
        </p:nvCxnSpPr>
        <p:spPr>
          <a:xfrm flipV="1">
            <a:off x="2085348" y="3110297"/>
            <a:ext cx="457547" cy="56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1" idx="3"/>
            <a:endCxn id="84" idx="1"/>
          </p:cNvCxnSpPr>
          <p:nvPr/>
        </p:nvCxnSpPr>
        <p:spPr>
          <a:xfrm flipH="1">
            <a:off x="3048039" y="2411232"/>
            <a:ext cx="213166" cy="1159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5" idx="0"/>
            <a:endCxn id="92" idx="1"/>
          </p:cNvCxnSpPr>
          <p:nvPr/>
        </p:nvCxnSpPr>
        <p:spPr>
          <a:xfrm>
            <a:off x="3048039" y="4492487"/>
            <a:ext cx="3837" cy="10995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1" idx="5"/>
            <a:endCxn id="102" idx="1"/>
          </p:cNvCxnSpPr>
          <p:nvPr/>
        </p:nvCxnSpPr>
        <p:spPr>
          <a:xfrm>
            <a:off x="4271931" y="2411232"/>
            <a:ext cx="200668" cy="1363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4" idx="0"/>
            <a:endCxn id="96" idx="0"/>
          </p:cNvCxnSpPr>
          <p:nvPr/>
        </p:nvCxnSpPr>
        <p:spPr>
          <a:xfrm flipH="1">
            <a:off x="3024077" y="2849886"/>
            <a:ext cx="23962" cy="117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6" idx="4"/>
            <a:endCxn id="95" idx="1"/>
          </p:cNvCxnSpPr>
          <p:nvPr/>
        </p:nvCxnSpPr>
        <p:spPr>
          <a:xfrm>
            <a:off x="3024077" y="3253428"/>
            <a:ext cx="18034" cy="1436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98" idx="3"/>
          </p:cNvCxnSpPr>
          <p:nvPr/>
        </p:nvCxnSpPr>
        <p:spPr>
          <a:xfrm flipH="1">
            <a:off x="3494480" y="4105549"/>
            <a:ext cx="134448" cy="1190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Arrow Connector 681"/>
          <p:cNvCxnSpPr>
            <a:stCxn id="98" idx="5"/>
          </p:cNvCxnSpPr>
          <p:nvPr/>
        </p:nvCxnSpPr>
        <p:spPr>
          <a:xfrm>
            <a:off x="4327847" y="4105549"/>
            <a:ext cx="153412" cy="893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3" name="Straight Arrow Connector 692"/>
          <p:cNvCxnSpPr>
            <a:stCxn id="83" idx="0"/>
            <a:endCxn id="101" idx="0"/>
          </p:cNvCxnSpPr>
          <p:nvPr/>
        </p:nvCxnSpPr>
        <p:spPr>
          <a:xfrm flipH="1">
            <a:off x="3766568" y="1924217"/>
            <a:ext cx="24037" cy="88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Arrow Connector 694"/>
          <p:cNvCxnSpPr>
            <a:stCxn id="81" idx="0"/>
            <a:endCxn id="12" idx="0"/>
          </p:cNvCxnSpPr>
          <p:nvPr/>
        </p:nvCxnSpPr>
        <p:spPr>
          <a:xfrm flipH="1">
            <a:off x="4531769" y="1092151"/>
            <a:ext cx="224" cy="1311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Arrow Connector 696"/>
          <p:cNvCxnSpPr>
            <a:stCxn id="12" idx="3"/>
            <a:endCxn id="83" idx="1"/>
          </p:cNvCxnSpPr>
          <p:nvPr/>
        </p:nvCxnSpPr>
        <p:spPr>
          <a:xfrm flipH="1">
            <a:off x="3790605" y="1467612"/>
            <a:ext cx="392478" cy="1014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Arrow Connector 699"/>
          <p:cNvCxnSpPr>
            <a:stCxn id="12" idx="5"/>
            <a:endCxn id="100" idx="1"/>
          </p:cNvCxnSpPr>
          <p:nvPr/>
        </p:nvCxnSpPr>
        <p:spPr>
          <a:xfrm>
            <a:off x="4880454" y="1467612"/>
            <a:ext cx="423108" cy="1230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Straight Arrow Connector 702"/>
          <p:cNvCxnSpPr>
            <a:stCxn id="86" idx="0"/>
            <a:endCxn id="99" idx="0"/>
          </p:cNvCxnSpPr>
          <p:nvPr/>
        </p:nvCxnSpPr>
        <p:spPr>
          <a:xfrm>
            <a:off x="4911152" y="4476586"/>
            <a:ext cx="13742" cy="13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Arrow Connector 256"/>
          <p:cNvCxnSpPr>
            <a:stCxn id="99" idx="3"/>
            <a:endCxn id="88" idx="1"/>
          </p:cNvCxnSpPr>
          <p:nvPr/>
        </p:nvCxnSpPr>
        <p:spPr>
          <a:xfrm flipH="1">
            <a:off x="4292543" y="4852600"/>
            <a:ext cx="289273" cy="1962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>
            <a:stCxn id="99" idx="5"/>
            <a:endCxn id="87" idx="1"/>
          </p:cNvCxnSpPr>
          <p:nvPr/>
        </p:nvCxnSpPr>
        <p:spPr>
          <a:xfrm>
            <a:off x="5267971" y="4852600"/>
            <a:ext cx="303438" cy="1963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>
            <a:stCxn id="88" idx="0"/>
            <a:endCxn id="91" idx="1"/>
          </p:cNvCxnSpPr>
          <p:nvPr/>
        </p:nvCxnSpPr>
        <p:spPr>
          <a:xfrm>
            <a:off x="4292543" y="5359109"/>
            <a:ext cx="3893" cy="2170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>
            <a:stCxn id="87" idx="0"/>
            <a:endCxn id="90" idx="1"/>
          </p:cNvCxnSpPr>
          <p:nvPr/>
        </p:nvCxnSpPr>
        <p:spPr>
          <a:xfrm flipH="1">
            <a:off x="5562420" y="5359109"/>
            <a:ext cx="8989" cy="2170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95" idx="0"/>
            <a:endCxn id="98" idx="1"/>
          </p:cNvCxnSpPr>
          <p:nvPr/>
        </p:nvCxnSpPr>
        <p:spPr>
          <a:xfrm>
            <a:off x="3042111" y="3707782"/>
            <a:ext cx="586817" cy="1953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Process"/>
          <p:cNvSpPr/>
          <p:nvPr/>
        </p:nvSpPr>
        <p:spPr>
          <a:xfrm>
            <a:off x="6849278" y="5059379"/>
            <a:ext cx="884134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Input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3" name="Process"/>
          <p:cNvSpPr/>
          <p:nvPr/>
        </p:nvSpPr>
        <p:spPr>
          <a:xfrm>
            <a:off x="6849278" y="5584325"/>
            <a:ext cx="884134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Calculated value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4" name="Process"/>
          <p:cNvSpPr/>
          <p:nvPr/>
        </p:nvSpPr>
        <p:spPr>
          <a:xfrm>
            <a:off x="6850609" y="4710866"/>
            <a:ext cx="884134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KEY: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5" name="Process"/>
          <p:cNvSpPr/>
          <p:nvPr/>
        </p:nvSpPr>
        <p:spPr>
          <a:xfrm>
            <a:off x="5194884" y="3409548"/>
            <a:ext cx="884134" cy="310711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MFN barrier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6" name="Oval 185"/>
          <p:cNvSpPr/>
          <p:nvPr/>
        </p:nvSpPr>
        <p:spPr>
          <a:xfrm>
            <a:off x="3897681" y="3417284"/>
            <a:ext cx="837984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0.20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/>
          <p:cNvCxnSpPr>
            <a:stCxn id="95" idx="2"/>
            <a:endCxn id="186" idx="2"/>
          </p:cNvCxnSpPr>
          <p:nvPr/>
        </p:nvCxnSpPr>
        <p:spPr>
          <a:xfrm>
            <a:off x="3484178" y="3552427"/>
            <a:ext cx="413503" cy="79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186" idx="6"/>
            <a:endCxn id="185" idx="3"/>
          </p:cNvCxnSpPr>
          <p:nvPr/>
        </p:nvCxnSpPr>
        <p:spPr>
          <a:xfrm>
            <a:off x="4735665" y="3560415"/>
            <a:ext cx="459219" cy="44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Process"/>
          <p:cNvSpPr/>
          <p:nvPr/>
        </p:nvSpPr>
        <p:spPr>
          <a:xfrm>
            <a:off x="1065471" y="804412"/>
            <a:ext cx="1986405" cy="408166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noFill/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Non-Tariff Measures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47" name="Process"/>
          <p:cNvSpPr/>
          <p:nvPr/>
        </p:nvSpPr>
        <p:spPr>
          <a:xfrm>
            <a:off x="6467474" y="3409769"/>
            <a:ext cx="1362075" cy="310711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Subsequent effects </a:t>
            </a:r>
            <a:br>
              <a:rPr lang="en-US" sz="1000" dirty="0" smtClean="0">
                <a:solidFill>
                  <a:srgbClr val="000000"/>
                </a:solidFill>
              </a:rPr>
            </a:br>
            <a:r>
              <a:rPr lang="en-US" sz="1000" dirty="0" smtClean="0">
                <a:solidFill>
                  <a:srgbClr val="000000"/>
                </a:solidFill>
              </a:rPr>
              <a:t>as in member countries</a:t>
            </a:r>
            <a:endParaRPr sz="1000" dirty="0">
              <a:solidFill>
                <a:srgbClr val="000000"/>
              </a:solidFill>
            </a:endParaRPr>
          </a:p>
        </p:txBody>
      </p:sp>
      <p:cxnSp>
        <p:nvCxnSpPr>
          <p:cNvPr id="48" name="Straight Arrow Connector 47"/>
          <p:cNvCxnSpPr>
            <a:stCxn id="185" idx="2"/>
            <a:endCxn id="47" idx="3"/>
          </p:cNvCxnSpPr>
          <p:nvPr/>
        </p:nvCxnSpPr>
        <p:spPr>
          <a:xfrm>
            <a:off x="6079018" y="3564904"/>
            <a:ext cx="388456" cy="2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rocess"/>
          <p:cNvSpPr/>
          <p:nvPr/>
        </p:nvSpPr>
        <p:spPr>
          <a:xfrm>
            <a:off x="3989373" y="852447"/>
            <a:ext cx="1080046" cy="254441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Measured  FDI gap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3" name="Process"/>
          <p:cNvSpPr/>
          <p:nvPr/>
        </p:nvSpPr>
        <p:spPr>
          <a:xfrm>
            <a:off x="3208027" y="1661207"/>
            <a:ext cx="1173315" cy="263009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Barrier-related gap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4" name="Process"/>
          <p:cNvSpPr/>
          <p:nvPr/>
        </p:nvSpPr>
        <p:spPr>
          <a:xfrm>
            <a:off x="2552700" y="2527171"/>
            <a:ext cx="985031" cy="322715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Actionable gap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5" name="Process"/>
          <p:cNvSpPr/>
          <p:nvPr/>
        </p:nvSpPr>
        <p:spPr>
          <a:xfrm>
            <a:off x="2860404" y="4345923"/>
            <a:ext cx="884134" cy="29763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Investment </a:t>
            </a:r>
          </a:p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cost 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86" name="Process"/>
          <p:cNvSpPr/>
          <p:nvPr/>
        </p:nvSpPr>
        <p:spPr>
          <a:xfrm>
            <a:off x="4135143" y="4345051"/>
            <a:ext cx="884134" cy="298506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Investment rent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987607" y="1264278"/>
            <a:ext cx="1025939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0.75/0.25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5" name="Process"/>
          <p:cNvSpPr/>
          <p:nvPr/>
        </p:nvSpPr>
        <p:spPr>
          <a:xfrm>
            <a:off x="2552700" y="3397071"/>
            <a:ext cx="931478" cy="310711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Gap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2562226" y="2967166"/>
            <a:ext cx="905602" cy="28626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0.0 ~1.0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7" name="Process"/>
          <p:cNvSpPr/>
          <p:nvPr/>
        </p:nvSpPr>
        <p:spPr>
          <a:xfrm>
            <a:off x="1201214" y="2953772"/>
            <a:ext cx="884134" cy="313447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Agreement provision </a:t>
            </a:r>
            <a:r>
              <a:rPr lang="en-US" sz="1000" dirty="0">
                <a:solidFill>
                  <a:srgbClr val="000000"/>
                </a:solidFill>
              </a:rPr>
              <a:t>s</a:t>
            </a:r>
            <a:r>
              <a:rPr lang="en-US" sz="1000" dirty="0" smtClean="0">
                <a:solidFill>
                  <a:srgbClr val="000000"/>
                </a:solidFill>
              </a:rPr>
              <a:t>core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3404801" y="3861209"/>
            <a:ext cx="1124784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0.50/0.50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2552700" y="4919699"/>
            <a:ext cx="1030987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0.50/0.50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0" name="Process"/>
          <p:cNvSpPr/>
          <p:nvPr/>
        </p:nvSpPr>
        <p:spPr>
          <a:xfrm>
            <a:off x="4831327" y="1670489"/>
            <a:ext cx="988448" cy="253727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Legitimate gap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3293980" y="2060698"/>
            <a:ext cx="1004712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0.75/0.25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2" name="Process"/>
          <p:cNvSpPr/>
          <p:nvPr/>
        </p:nvSpPr>
        <p:spPr>
          <a:xfrm>
            <a:off x="3989373" y="2528503"/>
            <a:ext cx="1044177" cy="321384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Unchangeable gap</a:t>
            </a:r>
            <a:endParaRPr sz="1000" dirty="0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>
            <a:stCxn id="97" idx="2"/>
            <a:endCxn id="96" idx="2"/>
          </p:cNvCxnSpPr>
          <p:nvPr/>
        </p:nvCxnSpPr>
        <p:spPr>
          <a:xfrm flipV="1">
            <a:off x="2085348" y="3110297"/>
            <a:ext cx="476878" cy="1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1" idx="3"/>
            <a:endCxn id="84" idx="1"/>
          </p:cNvCxnSpPr>
          <p:nvPr/>
        </p:nvCxnSpPr>
        <p:spPr>
          <a:xfrm flipH="1">
            <a:off x="3045216" y="2305038"/>
            <a:ext cx="395901" cy="2221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5" idx="0"/>
            <a:endCxn id="99" idx="0"/>
          </p:cNvCxnSpPr>
          <p:nvPr/>
        </p:nvCxnSpPr>
        <p:spPr>
          <a:xfrm flipH="1">
            <a:off x="3068194" y="4643556"/>
            <a:ext cx="234277" cy="2761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1" idx="5"/>
            <a:endCxn id="102" idx="1"/>
          </p:cNvCxnSpPr>
          <p:nvPr/>
        </p:nvCxnSpPr>
        <p:spPr>
          <a:xfrm>
            <a:off x="4151555" y="2305038"/>
            <a:ext cx="359906" cy="2234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4" idx="0"/>
            <a:endCxn id="96" idx="0"/>
          </p:cNvCxnSpPr>
          <p:nvPr/>
        </p:nvCxnSpPr>
        <p:spPr>
          <a:xfrm flipH="1">
            <a:off x="3015027" y="2849886"/>
            <a:ext cx="30189" cy="117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6" idx="4"/>
            <a:endCxn id="95" idx="1"/>
          </p:cNvCxnSpPr>
          <p:nvPr/>
        </p:nvCxnSpPr>
        <p:spPr>
          <a:xfrm>
            <a:off x="3015027" y="3253428"/>
            <a:ext cx="3412" cy="1436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98" idx="3"/>
            <a:endCxn id="85" idx="1"/>
          </p:cNvCxnSpPr>
          <p:nvPr/>
        </p:nvCxnSpPr>
        <p:spPr>
          <a:xfrm flipH="1">
            <a:off x="3302471" y="4105549"/>
            <a:ext cx="267051" cy="240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Arrow Connector 681"/>
          <p:cNvCxnSpPr>
            <a:stCxn id="98" idx="5"/>
            <a:endCxn id="86" idx="1"/>
          </p:cNvCxnSpPr>
          <p:nvPr/>
        </p:nvCxnSpPr>
        <p:spPr>
          <a:xfrm>
            <a:off x="4364864" y="4105549"/>
            <a:ext cx="212346" cy="2395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3" name="Straight Arrow Connector 692"/>
          <p:cNvCxnSpPr>
            <a:stCxn id="83" idx="0"/>
            <a:endCxn id="101" idx="0"/>
          </p:cNvCxnSpPr>
          <p:nvPr/>
        </p:nvCxnSpPr>
        <p:spPr>
          <a:xfrm>
            <a:off x="3794685" y="1924216"/>
            <a:ext cx="1651" cy="1364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Arrow Connector 694"/>
          <p:cNvCxnSpPr>
            <a:stCxn id="81" idx="0"/>
            <a:endCxn id="12" idx="0"/>
          </p:cNvCxnSpPr>
          <p:nvPr/>
        </p:nvCxnSpPr>
        <p:spPr>
          <a:xfrm flipH="1">
            <a:off x="4500577" y="1106888"/>
            <a:ext cx="28819" cy="157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Arrow Connector 696"/>
          <p:cNvCxnSpPr>
            <a:stCxn id="12" idx="3"/>
            <a:endCxn id="83" idx="1"/>
          </p:cNvCxnSpPr>
          <p:nvPr/>
        </p:nvCxnSpPr>
        <p:spPr>
          <a:xfrm flipH="1">
            <a:off x="3794685" y="1508618"/>
            <a:ext cx="343167" cy="1525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Arrow Connector 699"/>
          <p:cNvCxnSpPr>
            <a:stCxn id="12" idx="5"/>
            <a:endCxn id="100" idx="1"/>
          </p:cNvCxnSpPr>
          <p:nvPr/>
        </p:nvCxnSpPr>
        <p:spPr>
          <a:xfrm>
            <a:off x="4863301" y="1508618"/>
            <a:ext cx="462250" cy="1618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Straight Arrow Connector 702"/>
          <p:cNvCxnSpPr>
            <a:stCxn id="86" idx="0"/>
            <a:endCxn id="42" idx="0"/>
          </p:cNvCxnSpPr>
          <p:nvPr/>
        </p:nvCxnSpPr>
        <p:spPr>
          <a:xfrm>
            <a:off x="4577210" y="4643557"/>
            <a:ext cx="305850" cy="2930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2164808" y="5205961"/>
            <a:ext cx="1675573" cy="687033"/>
            <a:chOff x="2164808" y="5205961"/>
            <a:chExt cx="1675573" cy="687033"/>
          </a:xfrm>
        </p:grpSpPr>
        <p:sp>
          <p:nvSpPr>
            <p:cNvPr id="90" name="Process"/>
            <p:cNvSpPr/>
            <p:nvPr/>
          </p:nvSpPr>
          <p:spPr>
            <a:xfrm>
              <a:off x="3064472" y="5576178"/>
              <a:ext cx="775909" cy="308949"/>
            </a:xfrm>
            <a:custGeom>
              <a:avLst/>
              <a:gdLst>
                <a:gd name="connsiteX0" fmla="*/ 501600 w 1003200"/>
                <a:gd name="connsiteY0" fmla="*/ 456000 h 456000"/>
                <a:gd name="connsiteX1" fmla="*/ 501600 w 1003200"/>
                <a:gd name="connsiteY1" fmla="*/ 0 h 456000"/>
                <a:gd name="connsiteX2" fmla="*/ 1003200 w 1003200"/>
                <a:gd name="connsiteY2" fmla="*/ 228000 h 456000"/>
                <a:gd name="connsiteX3" fmla="*/ 0 w 1003200"/>
                <a:gd name="connsiteY3" fmla="*/ 228000 h 456000"/>
                <a:gd name="connsiteX4" fmla="*/ 501600 w 1003200"/>
                <a:gd name="connsiteY4" fmla="*/ 228000 h 4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200" h="456000">
                  <a:moveTo>
                    <a:pt x="1003200" y="456000"/>
                  </a:moveTo>
                  <a:lnTo>
                    <a:pt x="1003200" y="0"/>
                  </a:lnTo>
                  <a:lnTo>
                    <a:pt x="0" y="0"/>
                  </a:lnTo>
                  <a:lnTo>
                    <a:pt x="0" y="456000"/>
                  </a:lnTo>
                  <a:lnTo>
                    <a:pt x="1003200" y="456000"/>
                  </a:lnTo>
                  <a:close/>
                </a:path>
              </a:pathLst>
            </a:custGeom>
            <a:gradFill>
              <a:gsLst>
                <a:gs pos="0">
                  <a:srgbClr val="BBE19B"/>
                </a:gs>
                <a:gs pos="50000">
                  <a:srgbClr val="A8DB82"/>
                </a:gs>
                <a:gs pos="100000">
                  <a:srgbClr val="98D469"/>
                </a:gs>
              </a:gsLst>
              <a:lin ang="5400000" scaled="0"/>
            </a:gradFill>
            <a:ln w="7600" cap="flat">
              <a:solidFill>
                <a:schemeClr val="tx1"/>
              </a:solidFill>
              <a:bevel/>
            </a:ln>
            <a:effectLst/>
          </p:spPr>
          <p:txBody>
            <a:bodyPr wrap="square" lIns="36000" tIns="18000" rIns="36000" bIns="18000" rtlCol="0"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</a:rPr>
                <a:t>Investor benefit</a:t>
              </a:r>
              <a:endParaRPr sz="1000" dirty="0">
                <a:solidFill>
                  <a:srgbClr val="000000"/>
                </a:solidFill>
              </a:endParaRPr>
            </a:p>
          </p:txBody>
        </p:sp>
        <p:sp>
          <p:nvSpPr>
            <p:cNvPr id="91" name="Process"/>
            <p:cNvSpPr/>
            <p:nvPr/>
          </p:nvSpPr>
          <p:spPr>
            <a:xfrm>
              <a:off x="2164808" y="5576178"/>
              <a:ext cx="859143" cy="316816"/>
            </a:xfrm>
            <a:custGeom>
              <a:avLst/>
              <a:gdLst>
                <a:gd name="connsiteX0" fmla="*/ 501600 w 1003200"/>
                <a:gd name="connsiteY0" fmla="*/ 456000 h 456000"/>
                <a:gd name="connsiteX1" fmla="*/ 501600 w 1003200"/>
                <a:gd name="connsiteY1" fmla="*/ 0 h 456000"/>
                <a:gd name="connsiteX2" fmla="*/ 1003200 w 1003200"/>
                <a:gd name="connsiteY2" fmla="*/ 228000 h 456000"/>
                <a:gd name="connsiteX3" fmla="*/ 0 w 1003200"/>
                <a:gd name="connsiteY3" fmla="*/ 228000 h 456000"/>
                <a:gd name="connsiteX4" fmla="*/ 501600 w 1003200"/>
                <a:gd name="connsiteY4" fmla="*/ 228000 h 4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200" h="456000">
                  <a:moveTo>
                    <a:pt x="1003200" y="456000"/>
                  </a:moveTo>
                  <a:lnTo>
                    <a:pt x="1003200" y="0"/>
                  </a:lnTo>
                  <a:lnTo>
                    <a:pt x="0" y="0"/>
                  </a:lnTo>
                  <a:lnTo>
                    <a:pt x="0" y="456000"/>
                  </a:lnTo>
                  <a:lnTo>
                    <a:pt x="1003200" y="456000"/>
                  </a:lnTo>
                  <a:close/>
                </a:path>
              </a:pathLst>
            </a:custGeom>
            <a:gradFill>
              <a:gsLst>
                <a:gs pos="0">
                  <a:srgbClr val="BBE19B"/>
                </a:gs>
                <a:gs pos="50000">
                  <a:srgbClr val="A8DB82"/>
                </a:gs>
                <a:gs pos="100000">
                  <a:srgbClr val="98D469"/>
                </a:gs>
              </a:gsLst>
              <a:lin ang="5400000" scaled="0"/>
            </a:gradFill>
            <a:ln w="7600" cap="flat">
              <a:solidFill>
                <a:schemeClr val="tx1"/>
              </a:solidFill>
              <a:bevel/>
            </a:ln>
            <a:effectLst/>
          </p:spPr>
          <p:txBody>
            <a:bodyPr wrap="square" lIns="36000" tIns="18000" rIns="36000" bIns="18000" rtlCol="0"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</a:rPr>
                <a:t>Host benefit</a:t>
              </a:r>
              <a:endParaRPr sz="1000" dirty="0">
                <a:solidFill>
                  <a:srgbClr val="000000"/>
                </a:solidFill>
              </a:endParaRPr>
            </a:p>
          </p:txBody>
        </p:sp>
        <p:cxnSp>
          <p:nvCxnSpPr>
            <p:cNvPr id="257" name="Straight Arrow Connector 256"/>
            <p:cNvCxnSpPr>
              <a:stCxn id="99" idx="4"/>
              <a:endCxn id="91" idx="1"/>
            </p:cNvCxnSpPr>
            <p:nvPr/>
          </p:nvCxnSpPr>
          <p:spPr>
            <a:xfrm flipH="1">
              <a:off x="2594380" y="5205961"/>
              <a:ext cx="473814" cy="3702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Arrow Connector 276"/>
            <p:cNvCxnSpPr>
              <a:stCxn id="99" idx="4"/>
              <a:endCxn id="90" idx="1"/>
            </p:cNvCxnSpPr>
            <p:nvPr/>
          </p:nvCxnSpPr>
          <p:spPr>
            <a:xfrm>
              <a:off x="3068194" y="5205961"/>
              <a:ext cx="384233" cy="3702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Straight Arrow Connector 69"/>
          <p:cNvCxnSpPr>
            <a:stCxn id="95" idx="0"/>
            <a:endCxn id="98" idx="1"/>
          </p:cNvCxnSpPr>
          <p:nvPr/>
        </p:nvCxnSpPr>
        <p:spPr>
          <a:xfrm>
            <a:off x="3018439" y="3707782"/>
            <a:ext cx="551083" cy="1953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Process"/>
          <p:cNvSpPr/>
          <p:nvPr/>
        </p:nvSpPr>
        <p:spPr>
          <a:xfrm>
            <a:off x="6849278" y="5059379"/>
            <a:ext cx="884134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Input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3" name="Process"/>
          <p:cNvSpPr/>
          <p:nvPr/>
        </p:nvSpPr>
        <p:spPr>
          <a:xfrm>
            <a:off x="6849278" y="5584325"/>
            <a:ext cx="884134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Calculated value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4" name="Process"/>
          <p:cNvSpPr/>
          <p:nvPr/>
        </p:nvSpPr>
        <p:spPr>
          <a:xfrm>
            <a:off x="6850609" y="4710866"/>
            <a:ext cx="884134" cy="310163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KEY: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5" name="Process"/>
          <p:cNvSpPr/>
          <p:nvPr/>
        </p:nvSpPr>
        <p:spPr>
          <a:xfrm>
            <a:off x="5255172" y="3404105"/>
            <a:ext cx="884134" cy="310711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MFN gap reduction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186" name="Oval 185"/>
          <p:cNvSpPr/>
          <p:nvPr/>
        </p:nvSpPr>
        <p:spPr>
          <a:xfrm>
            <a:off x="4083783" y="3411841"/>
            <a:ext cx="837984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 0.20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/>
          <p:cNvCxnSpPr>
            <a:stCxn id="95" idx="2"/>
            <a:endCxn id="186" idx="2"/>
          </p:cNvCxnSpPr>
          <p:nvPr/>
        </p:nvCxnSpPr>
        <p:spPr>
          <a:xfrm>
            <a:off x="3484178" y="3552427"/>
            <a:ext cx="599605" cy="25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186" idx="6"/>
            <a:endCxn id="185" idx="3"/>
          </p:cNvCxnSpPr>
          <p:nvPr/>
        </p:nvCxnSpPr>
        <p:spPr>
          <a:xfrm>
            <a:off x="4921767" y="3554972"/>
            <a:ext cx="333405" cy="44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Process"/>
          <p:cNvSpPr/>
          <p:nvPr/>
        </p:nvSpPr>
        <p:spPr>
          <a:xfrm>
            <a:off x="1065471" y="804412"/>
            <a:ext cx="1986405" cy="408166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noFill/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Investment Barriers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336869" y="4936627"/>
            <a:ext cx="1092381" cy="2862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0.50/0.50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8" name="Process"/>
          <p:cNvSpPr/>
          <p:nvPr/>
        </p:nvSpPr>
        <p:spPr>
          <a:xfrm>
            <a:off x="4910272" y="5567705"/>
            <a:ext cx="775909" cy="308949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Investor benefit</a:t>
            </a:r>
            <a:endParaRPr sz="1000" dirty="0">
              <a:solidFill>
                <a:srgbClr val="000000"/>
              </a:solidFill>
            </a:endParaRPr>
          </a:p>
        </p:txBody>
      </p:sp>
      <p:sp>
        <p:nvSpPr>
          <p:cNvPr id="49" name="Process"/>
          <p:cNvSpPr/>
          <p:nvPr/>
        </p:nvSpPr>
        <p:spPr>
          <a:xfrm>
            <a:off x="4046523" y="5567705"/>
            <a:ext cx="823228" cy="316816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Host benefit</a:t>
            </a:r>
            <a:endParaRPr sz="1000" dirty="0">
              <a:solidFill>
                <a:srgbClr val="000000"/>
              </a:solidFill>
            </a:endParaRPr>
          </a:p>
        </p:txBody>
      </p:sp>
      <p:cxnSp>
        <p:nvCxnSpPr>
          <p:cNvPr id="50" name="Straight Arrow Connector 49"/>
          <p:cNvCxnSpPr>
            <a:stCxn id="42" idx="4"/>
            <a:endCxn id="49" idx="1"/>
          </p:cNvCxnSpPr>
          <p:nvPr/>
        </p:nvCxnSpPr>
        <p:spPr>
          <a:xfrm flipH="1">
            <a:off x="4458137" y="5222889"/>
            <a:ext cx="424923" cy="3448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2" idx="4"/>
            <a:endCxn id="48" idx="1"/>
          </p:cNvCxnSpPr>
          <p:nvPr/>
        </p:nvCxnSpPr>
        <p:spPr>
          <a:xfrm>
            <a:off x="4883060" y="5222889"/>
            <a:ext cx="415167" cy="3448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rocess"/>
          <p:cNvSpPr/>
          <p:nvPr/>
        </p:nvSpPr>
        <p:spPr>
          <a:xfrm>
            <a:off x="6419850" y="3333569"/>
            <a:ext cx="1381125" cy="451440"/>
          </a:xfrm>
          <a:custGeom>
            <a:avLst/>
            <a:gdLst>
              <a:gd name="connsiteX0" fmla="*/ 501600 w 1003200"/>
              <a:gd name="connsiteY0" fmla="*/ 456000 h 456000"/>
              <a:gd name="connsiteX1" fmla="*/ 501600 w 1003200"/>
              <a:gd name="connsiteY1" fmla="*/ 0 h 456000"/>
              <a:gd name="connsiteX2" fmla="*/ 1003200 w 1003200"/>
              <a:gd name="connsiteY2" fmla="*/ 228000 h 456000"/>
              <a:gd name="connsiteX3" fmla="*/ 0 w 1003200"/>
              <a:gd name="connsiteY3" fmla="*/ 228000 h 456000"/>
              <a:gd name="connsiteX4" fmla="*/ 501600 w 1003200"/>
              <a:gd name="connsiteY4" fmla="*/ 228000 h 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00" h="456000">
                <a:moveTo>
                  <a:pt x="1003200" y="456000"/>
                </a:moveTo>
                <a:lnTo>
                  <a:pt x="1003200" y="0"/>
                </a:lnTo>
                <a:lnTo>
                  <a:pt x="0" y="0"/>
                </a:lnTo>
                <a:lnTo>
                  <a:pt x="0" y="456000"/>
                </a:lnTo>
                <a:lnTo>
                  <a:pt x="1003200" y="456000"/>
                </a:lnTo>
                <a:close/>
              </a:path>
            </a:pathLst>
          </a:custGeom>
          <a:gradFill>
            <a:gsLst>
              <a:gs pos="0">
                <a:srgbClr val="BBE19B"/>
              </a:gs>
              <a:gs pos="50000">
                <a:srgbClr val="A8DB82"/>
              </a:gs>
              <a:gs pos="100000">
                <a:srgbClr val="98D469"/>
              </a:gs>
            </a:gsLst>
            <a:lin ang="5400000" scaled="0"/>
          </a:gradFill>
          <a:ln w="7600" cap="flat">
            <a:solidFill>
              <a:schemeClr val="tx1"/>
            </a:solidFill>
            <a:bevel/>
          </a:ln>
          <a:effectLst/>
        </p:spPr>
        <p:txBody>
          <a:bodyPr wrap="square" lIns="36000" tIns="18000" rIns="36000" bIns="18000"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Same </a:t>
            </a:r>
            <a:r>
              <a:rPr lang="en-US" sz="1000" dirty="0" smtClean="0">
                <a:solidFill>
                  <a:srgbClr val="000000"/>
                </a:solidFill>
              </a:rPr>
              <a:t>e</a:t>
            </a:r>
            <a:r>
              <a:rPr lang="en-US" sz="1000" dirty="0" smtClean="0">
                <a:solidFill>
                  <a:srgbClr val="000000"/>
                </a:solidFill>
              </a:rPr>
              <a:t>ffects that follow gap reduction in </a:t>
            </a:r>
            <a:endParaRPr lang="en-US" sz="1000" dirty="0" smtClean="0">
              <a:solidFill>
                <a:srgbClr val="000000"/>
              </a:solidFill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member countries</a:t>
            </a:r>
            <a:endParaRPr sz="1000" dirty="0">
              <a:solidFill>
                <a:srgbClr val="000000"/>
              </a:solidFill>
            </a:endParaRPr>
          </a:p>
        </p:txBody>
      </p:sp>
      <p:cxnSp>
        <p:nvCxnSpPr>
          <p:cNvPr id="57" name="Straight Arrow Connector 56"/>
          <p:cNvCxnSpPr>
            <a:stCxn id="185" idx="2"/>
            <a:endCxn id="56" idx="3"/>
          </p:cNvCxnSpPr>
          <p:nvPr/>
        </p:nvCxnSpPr>
        <p:spPr>
          <a:xfrm flipV="1">
            <a:off x="6139306" y="3559289"/>
            <a:ext cx="280544" cy="1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93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227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How trade agreements affect trade barriers  in the Petri-Plummer-Zhai model:  Flow charts for tariffs, NTBs, and FDI barriers   November 2015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</dc:creator>
  <cp:lastModifiedBy>Peter A Petri</cp:lastModifiedBy>
  <cp:revision>26</cp:revision>
  <dcterms:created xsi:type="dcterms:W3CDTF">2013-12-01T22:01:52Z</dcterms:created>
  <dcterms:modified xsi:type="dcterms:W3CDTF">2016-02-22T15:32:06Z</dcterms:modified>
</cp:coreProperties>
</file>